
<file path=[Content_Types].xml><?xml version="1.0" encoding="utf-8"?>
<Types xmlns="http://schemas.openxmlformats.org/package/2006/content-types">
  <Default Extension="jpg" ContentType="image/jpeg"/>
  <Default Extension="xml" ContentType="application/xml"/>
  <Default Extension="png" ContentType="image/png"/>
  <Default Extension="rels" ContentType="application/vnd.openxmlformats-package.relationships+xml"/>
  <Default Extension="dat" ContentType="text/plain"/>
  <Override PartName="/ppt/notesSlides/notesSlide29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0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Masters/slideMaster3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35.xml" ContentType="application/vnd.openxmlformats-officedocument.presentationml.slide+xml"/>
  <Override PartName="/ppt/slides/slide26.xml" ContentType="application/vnd.openxmlformats-officedocument.presentationml.slide+xml"/>
  <Override PartName="/ppt/slides/slide19.xml" ContentType="application/vnd.openxmlformats-officedocument.presentationml.slide+xml"/>
  <Override PartName="/ppt/slides/slide3.xml" ContentType="application/vnd.openxmlformats-officedocument.presentationml.slide+xml"/>
  <Override PartName="/ppt/slides/slide9.xml" ContentType="application/vnd.openxmlformats-officedocument.presentationml.slide+xml"/>
  <Override PartName="/ppt/slides/slide13.xml" ContentType="application/vnd.openxmlformats-officedocument.presentationml.slide+xml"/>
  <Override PartName="/ppt/slides/slide5.xml" ContentType="application/vnd.openxmlformats-officedocument.presentationml.slide+xml"/>
  <Override PartName="/ppt/slides/slide12.xml" ContentType="application/vnd.openxmlformats-officedocument.presentationml.slide+xml"/>
  <Override PartName="/ppt/slides/slide17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3.xml" ContentType="application/vnd.openxmlformats-officedocument.presentationml.slide+xml"/>
  <Override PartName="/ppt/slides/slide16.xml" ContentType="application/vnd.openxmlformats-officedocument.presentationml.slide+xml"/>
  <Override PartName="/ppt/slides/slide8.xml" ContentType="application/vnd.openxmlformats-officedocument.presentationml.slide+xml"/>
  <Override PartName="/ppt/slides/slide29.xml" ContentType="application/vnd.openxmlformats-officedocument.presentationml.slide+xml"/>
  <Override PartName="/ppt/slides/slide24.xml" ContentType="application/vnd.openxmlformats-officedocument.presentationml.slide+xml"/>
  <Override PartName="/ppt/slides/slide11.xml" ContentType="application/vnd.openxmlformats-officedocument.presentationml.slide+xml"/>
  <Override PartName="/ppt/slides/slide32.xml" ContentType="application/vnd.openxmlformats-officedocument.presentationml.slide+xml"/>
  <Override PartName="/ppt/slides/slide1.xml" ContentType="application/vnd.openxmlformats-officedocument.presentationml.slide+xml"/>
  <Override PartName="/ppt/slides/slide28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36.xml" ContentType="application/vnd.openxmlformats-officedocument.presentationml.slide+xml"/>
  <Override PartName="/ppt/slides/slide31.xml" ContentType="application/vnd.openxmlformats-officedocument.presentationml.slide+xml"/>
  <Override PartName="/ppt/slides/slide23.xml" ContentType="application/vnd.openxmlformats-officedocument.presentationml.slide+xml"/>
  <Override PartName="/ppt/slides/slide27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6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</Types>
</file>

<file path=_rels/.rels>&#65279;<?xml version="1.0" encoding="utf-8"?><Relationships xmlns="http://schemas.openxmlformats.org/package/2006/relationships"><Relationship Type="http://schemas.openxmlformats.org/officeDocument/2006/relationships/officeDocument" Target="ppt/presentation.xml" Id="rId1" /><Relationship Type="http://schemas.microsoft.com/office/2006/relationships/txt" Target="/udata/data.dat" Id="R40e8978be18f4086" 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94" r:id="rId3"/>
    <p:sldMasterId id="2147483695" r:id="rId4"/>
    <p:sldMasterId id="2147483696" r:id="rId5"/>
    <p:sldMasterId id="2147483697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20" Type="http://schemas.openxmlformats.org/officeDocument/2006/relationships/slide" Target="slides/slide1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43" Type="http://schemas.openxmlformats.org/officeDocument/2006/relationships/slide" Target="slides/slide36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39" Type="http://schemas.openxmlformats.org/officeDocument/2006/relationships/slide" Target="slides/slide32.xml"/><Relationship Id="rId16" Type="http://schemas.openxmlformats.org/officeDocument/2006/relationships/slide" Target="slides/slide9.xml"/><Relationship Id="rId38" Type="http://schemas.openxmlformats.org/officeDocument/2006/relationships/slide" Target="slides/slide31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901a5d332_59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g2901a5d332_59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901a5d332_59_45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2901a5d332_59_4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g2901a5d332_59_4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901a5d332_174_1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g2901a5d332_174_10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1" name="Google Shape;311;g2901a5d332_174_10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901a5d332_174_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g2901a5d332_174_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g2901a5d332_174_7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901a5d332_174_1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g2901a5d332_174_1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27bdd75c91_0_17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27bdd75c91_0_17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901a5d332_174_30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g2901a5d332_174_30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2901a5d332_174_17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2901a5d332_174_17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2901a5d332_174_3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2901a5d332_174_3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2901a5d332_174_38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g2901a5d332_174_38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2901a5d332_174_36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g2901a5d332_174_36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7bdf3aba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27bdf3aba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901a5d332_174_27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5" name="Google Shape;475;g2901a5d332_174_27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g27bdd75c91_0_28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0" name="Google Shape;500;g27bdd75c91_0_28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27bdd75c91_0_28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09" name="Google Shape;509;g27bdd75c91_0_28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\hat{y}=x*w+b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2200" u="none" cap="none" strike="noStrike">
                <a:latin typeface="Merriweather Sans"/>
                <a:ea typeface="Merriweather Sans"/>
                <a:cs typeface="Merriweather Sans"/>
                <a:sym typeface="Merriweather Sans"/>
              </a:rPr>
              <a:t>loss = \frac{1}{N}\sum_{n=1}^{N} y^{(n)} \log \hat{y}^{(n)} + (1 - y^{(n)}) \log (1-\hat{y}^{(n})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27bdd75c91_0_29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7" name="Google Shape;517;g27bdd75c91_0_29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2901a5d332_59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g2901a5d332_59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g2901a5d332_59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0" name="Google Shape;530;g2901a5d332_59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1" name="Google Shape;531;g2901a5d332_59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g2901a5d332_59_5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8" name="Google Shape;538;g2901a5d332_59_5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g2901a5d332_59_5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2901a5d332_59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2901a5d332_59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901a5d332_59_5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2901a5d332_59_5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2901a5d332_59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2901a5d332_59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901a5d332_185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3" name="Google Shape;243;g2901a5d332_185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2901a5d332_59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7" name="Google Shape;567;g2901a5d332_59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2901a5d332_59_5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2901a5d332_59_5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2901a5d332_59_6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2901a5d332_59_6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3" name="Shape 5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4" name="Google Shape;584;g2901a5d332_59_5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5" name="Google Shape;585;g2901a5d332_59_5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g27bdd75c91_0_30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1" name="Google Shape;591;g27bdd75c91_0_30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901a5d332_59_1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g2901a5d332_59_17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7bdd75c91_0_30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g27bdd75c91_0_30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2901a5d332_59_70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g2901a5d332_59_70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7bdd75c91_0_15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g27bdd75c91_0_1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27bdd75c91_0_16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6" name="Google Shape;266;g27bdd75c91_0_16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7bdd75c91_0_16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27bdd75c91_0_16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901a5d332_174_9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0" name="Google Shape;280;g2901a5d332_174_9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g2901a5d332_174_9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901a5d332_174_4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2901a5d332_174_4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g2901a5d332_174_4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body"/>
          </p:nvPr>
        </p:nvSpPr>
        <p:spPr>
          <a:xfrm>
            <a:off x="1812726" y="2658814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 copy" type="tx">
  <p:cSld name="TITLE_AND_BOD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1" name="Google Shape;61;p15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4" name="Google Shape;64;p16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5" name="Google Shape;65;p16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7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8" name="Google Shape;68;p17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80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idx="12" type="sldNum"/>
          </p:nvPr>
        </p:nvSpPr>
        <p:spPr>
          <a:xfrm>
            <a:off x="4482789" y="4902398"/>
            <a:ext cx="174900" cy="1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 Light"/>
              <a:buNone/>
              <a:defRPr b="0" i="0" sz="8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x">
  <p:cSld name="TITLE_AND_BODY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20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8" name="Google Shape;78;p20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2" name="Google Shape;82;p21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3" name="Google Shape;83;p21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-8188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22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p23"/>
          <p:cNvSpPr txBox="1"/>
          <p:nvPr>
            <p:ph idx="1" type="body"/>
          </p:nvPr>
        </p:nvSpPr>
        <p:spPr>
          <a:xfrm>
            <a:off x="1645295" y="1372939"/>
            <a:ext cx="58533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1" name="Google Shape;91;p2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5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 4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6"/>
          <p:cNvSpPr txBox="1"/>
          <p:nvPr>
            <p:ph type="title"/>
          </p:nvPr>
        </p:nvSpPr>
        <p:spPr>
          <a:xfrm>
            <a:off x="1812726" y="133945"/>
            <a:ext cx="5518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9" name="Google Shape;99;p26"/>
          <p:cNvSpPr txBox="1"/>
          <p:nvPr>
            <p:ph idx="1" type="body"/>
          </p:nvPr>
        </p:nvSpPr>
        <p:spPr>
          <a:xfrm>
            <a:off x="1812726" y="1460004"/>
            <a:ext cx="55185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Symbols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3180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•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3180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3180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3180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0" name="Google Shape;100;p26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7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3" name="Google Shape;103;p27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4" name="Google Shape;104;p27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8"/>
          <p:cNvSpPr/>
          <p:nvPr>
            <p:ph idx="2" type="pic"/>
          </p:nvPr>
        </p:nvSpPr>
        <p:spPr>
          <a:xfrm>
            <a:off x="1990204" y="334863"/>
            <a:ext cx="5157000" cy="312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7" name="Google Shape;107;p28"/>
          <p:cNvSpPr txBox="1"/>
          <p:nvPr>
            <p:ph type="title"/>
          </p:nvPr>
        </p:nvSpPr>
        <p:spPr>
          <a:xfrm>
            <a:off x="1812726" y="3542854"/>
            <a:ext cx="5518500" cy="750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8" name="Google Shape;108;p28"/>
          <p:cNvSpPr txBox="1"/>
          <p:nvPr>
            <p:ph idx="1" type="body"/>
          </p:nvPr>
        </p:nvSpPr>
        <p:spPr>
          <a:xfrm>
            <a:off x="1812726" y="4319736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9" name="Google Shape;109;p28"/>
          <p:cNvSpPr txBox="1"/>
          <p:nvPr>
            <p:ph idx="12" type="sldNum"/>
          </p:nvPr>
        </p:nvSpPr>
        <p:spPr>
          <a:xfrm>
            <a:off x="4475930" y="4875609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9"/>
          <p:cNvSpPr txBox="1"/>
          <p:nvPr>
            <p:ph type="title"/>
          </p:nvPr>
        </p:nvSpPr>
        <p:spPr>
          <a:xfrm>
            <a:off x="1812726" y="1701105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2" name="Google Shape;112;p29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0"/>
          <p:cNvSpPr/>
          <p:nvPr>
            <p:ph idx="2" type="pic"/>
          </p:nvPr>
        </p:nvSpPr>
        <p:spPr>
          <a:xfrm>
            <a:off x="4685854" y="334863"/>
            <a:ext cx="2812800" cy="4339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5" name="Google Shape;115;p30"/>
          <p:cNvSpPr txBox="1"/>
          <p:nvPr>
            <p:ph type="title"/>
          </p:nvPr>
        </p:nvSpPr>
        <p:spPr>
          <a:xfrm>
            <a:off x="1645295" y="334863"/>
            <a:ext cx="28128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6" name="Google Shape;116;p30"/>
          <p:cNvSpPr txBox="1"/>
          <p:nvPr>
            <p:ph idx="1" type="body"/>
          </p:nvPr>
        </p:nvSpPr>
        <p:spPr>
          <a:xfrm>
            <a:off x="1645295" y="2511474"/>
            <a:ext cx="2812800" cy="21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7" name="Google Shape;117;p30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31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0" name="Google Shape;120;p31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2"/>
          <p:cNvSpPr/>
          <p:nvPr>
            <p:ph idx="2" type="pic"/>
          </p:nvPr>
        </p:nvSpPr>
        <p:spPr>
          <a:xfrm>
            <a:off x="4685854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3" name="Google Shape;123;p32"/>
          <p:cNvSpPr txBox="1"/>
          <p:nvPr>
            <p:ph type="title"/>
          </p:nvPr>
        </p:nvSpPr>
        <p:spPr>
          <a:xfrm>
            <a:off x="1645295" y="234404"/>
            <a:ext cx="5853300" cy="113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4" name="Google Shape;124;p32"/>
          <p:cNvSpPr txBox="1"/>
          <p:nvPr>
            <p:ph idx="1" type="body"/>
          </p:nvPr>
        </p:nvSpPr>
        <p:spPr>
          <a:xfrm>
            <a:off x="1645295" y="1372939"/>
            <a:ext cx="2812800" cy="331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9845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Noto Sans Symbols"/>
              <a:buChar char="●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5" name="Google Shape;125;p32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3"/>
          <p:cNvSpPr txBox="1"/>
          <p:nvPr>
            <p:ph idx="1" type="body"/>
          </p:nvPr>
        </p:nvSpPr>
        <p:spPr>
          <a:xfrm>
            <a:off x="1645295" y="669726"/>
            <a:ext cx="5853300" cy="38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175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oto Sans Symbols"/>
              <a:buChar char="●"/>
              <a:defRPr b="0" i="0" sz="1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8" name="Google Shape;128;p33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34"/>
          <p:cNvSpPr/>
          <p:nvPr>
            <p:ph idx="2" type="pic"/>
          </p:nvPr>
        </p:nvSpPr>
        <p:spPr>
          <a:xfrm>
            <a:off x="4685854" y="2685604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1" name="Google Shape;131;p34"/>
          <p:cNvSpPr/>
          <p:nvPr>
            <p:ph idx="3" type="pic"/>
          </p:nvPr>
        </p:nvSpPr>
        <p:spPr>
          <a:xfrm>
            <a:off x="4689132" y="468808"/>
            <a:ext cx="2812800" cy="198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2" name="Google Shape;132;p34"/>
          <p:cNvSpPr/>
          <p:nvPr>
            <p:ph idx="4" type="pic"/>
          </p:nvPr>
        </p:nvSpPr>
        <p:spPr>
          <a:xfrm>
            <a:off x="1645295" y="468808"/>
            <a:ext cx="2812800" cy="4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3" name="Google Shape;133;p34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5"/>
          <p:cNvSpPr txBox="1"/>
          <p:nvPr>
            <p:ph idx="1" type="body"/>
          </p:nvPr>
        </p:nvSpPr>
        <p:spPr>
          <a:xfrm>
            <a:off x="1812726" y="3355330"/>
            <a:ext cx="5518500" cy="247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6" name="Google Shape;136;p35"/>
          <p:cNvSpPr txBox="1"/>
          <p:nvPr>
            <p:ph idx="2" type="body"/>
          </p:nvPr>
        </p:nvSpPr>
        <p:spPr>
          <a:xfrm>
            <a:off x="1812726" y="2250132"/>
            <a:ext cx="55185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7" name="Google Shape;137;p35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6"/>
          <p:cNvSpPr/>
          <p:nvPr>
            <p:ph idx="2" type="pic"/>
          </p:nvPr>
        </p:nvSpPr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177800" lvl="0" marL="177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90500" lvl="1" marL="368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571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66700" lvl="3" marL="787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9400" lvl="4" marL="965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1168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13335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15113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1676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0" name="Google Shape;140;p36"/>
          <p:cNvSpPr txBox="1"/>
          <p:nvPr>
            <p:ph idx="12" type="sldNum"/>
          </p:nvPr>
        </p:nvSpPr>
        <p:spPr>
          <a:xfrm>
            <a:off x="4475930" y="4878958"/>
            <a:ext cx="185400" cy="19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  <a:defRPr b="0" i="0" sz="9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8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49" name="Google Shape;149;p38"/>
          <p:cNvSpPr txBox="1"/>
          <p:nvPr>
            <p:ph idx="1" type="subTitle"/>
          </p:nvPr>
        </p:nvSpPr>
        <p:spPr>
          <a:xfrm>
            <a:off x="1143000" y="2701528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0" lvl="0" mar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0" name="Google Shape;150;p3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1" name="Google Shape;151;p3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2" name="Google Shape;152;p3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9"/>
          <p:cNvSpPr txBox="1"/>
          <p:nvPr>
            <p:ph type="title"/>
          </p:nvPr>
        </p:nvSpPr>
        <p:spPr>
          <a:xfrm>
            <a:off x="623888" y="1282304"/>
            <a:ext cx="7886700" cy="21396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b="0" i="0" sz="4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55" name="Google Shape;155;p39"/>
          <p:cNvSpPr txBox="1"/>
          <p:nvPr>
            <p:ph idx="1" type="body"/>
          </p:nvPr>
        </p:nvSpPr>
        <p:spPr>
          <a:xfrm>
            <a:off x="623888" y="3442097"/>
            <a:ext cx="7886700" cy="11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Font typeface="Arial"/>
              <a:buNone/>
              <a:defRPr b="0" i="0" sz="15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6" name="Google Shape;156;p3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7" name="Google Shape;157;p3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58" name="Google Shape;158;p3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4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61" name="Google Shape;161;p40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2" name="Google Shape;162;p4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3" name="Google Shape;163;p4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4" name="Google Shape;164;p4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41"/>
          <p:cNvSpPr txBox="1"/>
          <p:nvPr>
            <p:ph type="title"/>
          </p:nvPr>
        </p:nvSpPr>
        <p:spPr>
          <a:xfrm>
            <a:off x="-8189" y="133945"/>
            <a:ext cx="9160500" cy="12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302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731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67" name="Google Shape;167;p41"/>
          <p:cNvSpPr txBox="1"/>
          <p:nvPr>
            <p:ph idx="1" type="body"/>
          </p:nvPr>
        </p:nvSpPr>
        <p:spPr>
          <a:xfrm>
            <a:off x="180210" y="1460004"/>
            <a:ext cx="8783400" cy="30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-4572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50850" lvl="1" marL="914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•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50850" lvl="2" marL="1371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50850" lvl="3" marL="1828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50850" lvl="4" marL="22860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Helvetica Neue"/>
              <a:buChar char="●"/>
              <a:defRPr b="0" i="0" sz="21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68" name="Google Shape;168;p41"/>
          <p:cNvSpPr txBox="1"/>
          <p:nvPr>
            <p:ph idx="12" type="sldNum"/>
          </p:nvPr>
        </p:nvSpPr>
        <p:spPr>
          <a:xfrm>
            <a:off x="4482425" y="4882307"/>
            <a:ext cx="1725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0075" lIns="20075" spcFirstLastPara="1" rIns="20075" wrap="square" tIns="20075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x">
  <p:cSld name="TITLE_AND_BODY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42"/>
          <p:cNvSpPr txBox="1"/>
          <p:nvPr>
            <p:ph type="title"/>
          </p:nvPr>
        </p:nvSpPr>
        <p:spPr>
          <a:xfrm>
            <a:off x="1812726" y="863947"/>
            <a:ext cx="55185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Gill Sans"/>
              <a:buNone/>
              <a:defRPr b="0" i="0" sz="4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30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1" name="Google Shape;171;p42"/>
          <p:cNvSpPr txBox="1"/>
          <p:nvPr>
            <p:ph idx="1" type="body"/>
          </p:nvPr>
        </p:nvSpPr>
        <p:spPr>
          <a:xfrm>
            <a:off x="1812726" y="2652117"/>
            <a:ext cx="55185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Noto Sans Symbols"/>
              <a:buNone/>
              <a:defRPr b="0" i="0" sz="19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2" name="Google Shape;172;p42"/>
          <p:cNvSpPr txBox="1"/>
          <p:nvPr>
            <p:ph idx="12" type="sldNum"/>
          </p:nvPr>
        </p:nvSpPr>
        <p:spPr>
          <a:xfrm>
            <a:off x="4482331" y="4882307"/>
            <a:ext cx="172800" cy="186900"/>
          </a:xfrm>
          <a:prstGeom prst="rect">
            <a:avLst/>
          </a:prstGeom>
          <a:noFill/>
          <a:ln>
            <a:noFill/>
          </a:ln>
        </p:spPr>
        <p:txBody>
          <a:bodyPr anchorCtr="0" anchor="t" bIns="20075" lIns="20075" spcFirstLastPara="1" rIns="20075" wrap="square" tIns="20075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spcBef>
                <a:spcPts val="0"/>
              </a:spcBef>
              <a:buNone/>
              <a:defRPr sz="900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4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75" name="Google Shape;175;p43"/>
          <p:cNvSpPr txBox="1"/>
          <p:nvPr>
            <p:ph idx="1" type="body"/>
          </p:nvPr>
        </p:nvSpPr>
        <p:spPr>
          <a:xfrm>
            <a:off x="6286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6" name="Google Shape;176;p43"/>
          <p:cNvSpPr txBox="1"/>
          <p:nvPr>
            <p:ph idx="2" type="body"/>
          </p:nvPr>
        </p:nvSpPr>
        <p:spPr>
          <a:xfrm>
            <a:off x="4629150" y="1369219"/>
            <a:ext cx="38862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7" name="Google Shape;177;p43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8" name="Google Shape;178;p43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79" name="Google Shape;179;p43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4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82" name="Google Shape;182;p44"/>
          <p:cNvSpPr txBox="1"/>
          <p:nvPr>
            <p:ph idx="1" type="body"/>
          </p:nvPr>
        </p:nvSpPr>
        <p:spPr>
          <a:xfrm>
            <a:off x="629841" y="1260872"/>
            <a:ext cx="38685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3" name="Google Shape;183;p44"/>
          <p:cNvSpPr txBox="1"/>
          <p:nvPr>
            <p:ph idx="2" type="body"/>
          </p:nvPr>
        </p:nvSpPr>
        <p:spPr>
          <a:xfrm>
            <a:off x="629841" y="1878806"/>
            <a:ext cx="38685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4" name="Google Shape;184;p44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1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1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5" name="Google Shape;185;p44"/>
          <p:cNvSpPr txBox="1"/>
          <p:nvPr>
            <p:ph idx="4" type="body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6" name="Google Shape;186;p4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7" name="Google Shape;187;p44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88" name="Google Shape;188;p44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4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91" name="Google Shape;191;p4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2" name="Google Shape;192;p4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3" name="Google Shape;193;p4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4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6" name="Google Shape;196;p4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97" name="Google Shape;197;p4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47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00" name="Google Shape;200;p47"/>
          <p:cNvSpPr txBox="1"/>
          <p:nvPr>
            <p:ph idx="1" type="body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810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1" name="Google Shape;201;p47"/>
          <p:cNvSpPr txBox="1"/>
          <p:nvPr>
            <p:ph idx="2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2" name="Google Shape;202;p4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3" name="Google Shape;203;p4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4" name="Google Shape;204;p4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8"/>
          <p:cNvSpPr txBox="1"/>
          <p:nvPr>
            <p:ph type="title"/>
          </p:nvPr>
        </p:nvSpPr>
        <p:spPr>
          <a:xfrm>
            <a:off x="629841" y="342900"/>
            <a:ext cx="29490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b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07" name="Google Shape;207;p48"/>
          <p:cNvSpPr/>
          <p:nvPr>
            <p:ph idx="2" type="pic"/>
          </p:nvPr>
        </p:nvSpPr>
        <p:spPr>
          <a:xfrm>
            <a:off x="3887391" y="740569"/>
            <a:ext cx="4629300" cy="36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8" name="Google Shape;208;p48"/>
          <p:cNvSpPr txBox="1"/>
          <p:nvPr>
            <p:ph idx="1" type="body"/>
          </p:nvPr>
        </p:nvSpPr>
        <p:spPr>
          <a:xfrm>
            <a:off x="629841" y="1543050"/>
            <a:ext cx="2949000" cy="2858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2286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  <a:defRPr b="0" i="0" sz="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09" name="Google Shape;209;p48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0" name="Google Shape;210;p48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1" name="Google Shape;211;p48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14" name="Google Shape;214;p49"/>
          <p:cNvSpPr txBox="1"/>
          <p:nvPr>
            <p:ph idx="1" type="body"/>
          </p:nvPr>
        </p:nvSpPr>
        <p:spPr>
          <a:xfrm rot="5400000">
            <a:off x="2940300" y="-942431"/>
            <a:ext cx="32634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5" name="Google Shape;215;p49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6" name="Google Shape;216;p49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17" name="Google Shape;217;p49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50"/>
          <p:cNvSpPr txBox="1"/>
          <p:nvPr>
            <p:ph type="title"/>
          </p:nvPr>
        </p:nvSpPr>
        <p:spPr>
          <a:xfrm rot="5400000">
            <a:off x="5350050" y="1467544"/>
            <a:ext cx="43590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220" name="Google Shape;220;p50"/>
          <p:cNvSpPr txBox="1"/>
          <p:nvPr>
            <p:ph idx="1" type="body"/>
          </p:nvPr>
        </p:nvSpPr>
        <p:spPr>
          <a:xfrm rot="5400000">
            <a:off x="1349475" y="-447056"/>
            <a:ext cx="43590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1" name="Google Shape;221;p50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2" name="Google Shape;222;p50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223" name="Google Shape;223;p5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theme" Target="../theme/theme3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6.xml"/><Relationship Id="rId13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8.xml"/><Relationship Id="rId3" Type="http://schemas.openxmlformats.org/officeDocument/2006/relationships/slideLayout" Target="../slideLayouts/slideLayout19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31.xml"/><Relationship Id="rId14" Type="http://schemas.openxmlformats.org/officeDocument/2006/relationships/slideLayout" Target="../slideLayouts/slideLayout30.xml"/><Relationship Id="rId17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21.xml"/><Relationship Id="rId6" Type="http://schemas.openxmlformats.org/officeDocument/2006/relationships/slideLayout" Target="../slideLayouts/slideLayout22.xml"/><Relationship Id="rId18" Type="http://schemas.openxmlformats.org/officeDocument/2006/relationships/theme" Target="../theme/theme5.xml"/><Relationship Id="rId7" Type="http://schemas.openxmlformats.org/officeDocument/2006/relationships/slideLayout" Target="../slideLayouts/slideLayout23.xml"/><Relationship Id="rId8" Type="http://schemas.openxmlformats.org/officeDocument/2006/relationships/slideLayout" Target="../slideLayouts/slideLayout24.xml"/></Relationships>
</file>

<file path=ppt/slideMasters/_rels/slideMaster4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8890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17780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25400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34290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43180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52070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59690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68580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Gill Sans"/>
              <a:buNone/>
              <a:defRPr b="0" i="0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43815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412750" lvl="1" marL="9144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-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412750" lvl="2" marL="13716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412750" lvl="3" marL="18288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412750" lvl="4" marL="2286000" marR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Gill Sans"/>
              <a:buChar char="•"/>
              <a:defRPr b="0" i="0" sz="17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438150" lvl="5" marL="2743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438150" lvl="6" marL="32004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438150" lvl="7" marL="36576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438150" lvl="8" marL="41148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Gill Sans"/>
              <a:buChar char="•"/>
              <a:defRPr b="0" i="0" sz="20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4494628" y="4304667"/>
            <a:ext cx="149700" cy="15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0100" lIns="20100" spcFirstLastPara="1" rIns="20100" wrap="square" tIns="201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  <a:defRPr b="0" i="0" sz="8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9"/>
          <p:cNvSpPr txBox="1"/>
          <p:nvPr>
            <p:ph type="title"/>
          </p:nvPr>
        </p:nvSpPr>
        <p:spPr>
          <a:xfrm>
            <a:off x="449746" y="229118"/>
            <a:ext cx="8241900" cy="69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35353"/>
              </a:buClr>
              <a:buSzPts val="500"/>
              <a:buFont typeface="Arial"/>
              <a:buNone/>
              <a:defRPr b="1" i="0" sz="3000" u="none" cap="none" strike="noStrike">
                <a:solidFill>
                  <a:srgbClr val="53535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4" name="Google Shape;74;p19"/>
          <p:cNvSpPr txBox="1"/>
          <p:nvPr>
            <p:ph idx="1" type="body"/>
          </p:nvPr>
        </p:nvSpPr>
        <p:spPr>
          <a:xfrm>
            <a:off x="457200" y="1200150"/>
            <a:ext cx="8229600" cy="39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3810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Noto Sans Symbols"/>
              <a:buChar char="●"/>
              <a:def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5" name="Google Shape;75;p19"/>
          <p:cNvSpPr txBox="1"/>
          <p:nvPr>
            <p:ph idx="12" type="sldNum"/>
          </p:nvPr>
        </p:nvSpPr>
        <p:spPr>
          <a:xfrm>
            <a:off x="4419600" y="4629150"/>
            <a:ext cx="21336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Calibri"/>
              <a:buNone/>
              <a:defRPr b="0" i="0" sz="9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43" name="Google Shape;143;p3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4" name="Google Shape;144;p37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5" name="Google Shape;145;p37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indent="0" lvl="0" mar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6" name="Google Shape;146;p3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1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hyperlink" Target="https://hacktilldawn.com/2016/09/25/inception-modules-explained-and-implemented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0.png"/><Relationship Id="rId6" Type="http://schemas.openxmlformats.org/officeDocument/2006/relationships/hyperlink" Target="https://hacktilldawn.com/2016/09/25/inception-modules-explained-and-implemented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7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Relationship Id="rId7" Type="http://schemas.openxmlformats.org/officeDocument/2006/relationships/hyperlink" Target="https://hacktilldawn.com/2016/09/25/inception-modules-explained-and-implemented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Relationship Id="rId4" Type="http://schemas.openxmlformats.org/officeDocument/2006/relationships/hyperlink" Target="https://www.youtube.com/watch?v=VxhSouuSZDY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hyperlink" Target="https://hacktilldawn.com/2016/09/25/inception-modules-explained-and-implemented/" TargetMode="External"/><Relationship Id="rId5" Type="http://schemas.openxmlformats.org/officeDocument/2006/relationships/image" Target="../media/image15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bit.ly/PyTorchZeroAll" TargetMode="External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4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8.png"/><Relationship Id="rId4" Type="http://schemas.openxmlformats.org/officeDocument/2006/relationships/hyperlink" Target="https://l.facebook.com/l.php?u=https%3A%2F%2Fgithub.com%2Fpytorch%2Fvision%2Fblob%2Fmaster%2Ftorchvision%2Fmodels%2Finception.py&amp;h=ATNXBaIaGFAleFTIV9OvygZMW2DKmgm38ujjOUNw_EHm5dDQ83HuM6uk04Nc-yajQ9TGLj0hCJXniSE1VVjT8jiBxQI-CKLxa1OBHfYxcq-OJB3WECmRs6SeJVOsV9UwDMlod4GHkH-M_ZI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4.png"/><Relationship Id="rId4" Type="http://schemas.openxmlformats.org/officeDocument/2006/relationships/hyperlink" Target="https://research.googleblog.com/2016/08/improving-inception-and-image.html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Relationship Id="rId4" Type="http://schemas.openxmlformats.org/officeDocument/2006/relationships/hyperlink" Target="https://www.youtube.com/watch?v=C6tLw-rPQ2o" TargetMode="Externa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hyperlink" Target="http://bit.ly/PyTorchVideo" TargetMode="External"/><Relationship Id="rId5" Type="http://schemas.openxmlformats.org/officeDocument/2006/relationships/image" Target="../media/image1.png"/><Relationship Id="rId6" Type="http://schemas.openxmlformats.org/officeDocument/2006/relationships/hyperlink" Target="mailto:hunkim+ml@gmail.com" TargetMode="External"/><Relationship Id="rId7" Type="http://schemas.openxmlformats.org/officeDocument/2006/relationships/hyperlink" Target="https://github.com/hunkim/PyTorchZeroToAll" TargetMode="External"/><Relationship Id="rId8" Type="http://schemas.openxmlformats.org/officeDocument/2006/relationships/hyperlink" Target="http://bit.ly/PyTorchZeroAll" TargetMode="Externa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8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33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2.png"/><Relationship Id="rId4" Type="http://schemas.openxmlformats.org/officeDocument/2006/relationships/hyperlink" Target="http://icml.cc/2016/tutorials/icml2016_tutorial_deep_residual_networks_kaiminghe.pdf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7.png"/><Relationship Id="rId4" Type="http://schemas.openxmlformats.org/officeDocument/2006/relationships/hyperlink" Target="https://arxiv.org/abs/1512.03385" TargetMode="External"/><Relationship Id="rId5" Type="http://schemas.openxmlformats.org/officeDocument/2006/relationships/hyperlink" Target="https://arxiv.org/abs/1603.05027" TargetMode="External"/><Relationship Id="rId6" Type="http://schemas.openxmlformats.org/officeDocument/2006/relationships/hyperlink" Target="http://icml.cc/2016/tutorials/icml2016_tutorial_deep_residual_networks_kaiminghe.pdf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arxiv.org/abs/1608.06993" TargetMode="External"/><Relationship Id="rId4" Type="http://schemas.openxmlformats.org/officeDocument/2006/relationships/image" Target="../media/image29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5.jpg"/><Relationship Id="rId4" Type="http://schemas.openxmlformats.org/officeDocument/2006/relationships/image" Target="../media/image2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Relationship Id="rId4" Type="http://schemas.openxmlformats.org/officeDocument/2006/relationships/hyperlink" Target="https://www.youtube.com/watch?v=VxhSouuSZDY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hyperlink" Target="https://www.youtube.com/watch?v=VxhSouuSZDY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hyperlink" Target="https://www.youtube.com/watch?v=VxhSouuSZDY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cs231n.stanford.edu/slides/2017/cs231n_2017_lecture5.pdf" TargetMode="External"/><Relationship Id="rId4" Type="http://schemas.openxmlformats.org/officeDocument/2006/relationships/image" Target="../media/image8.png"/><Relationship Id="rId5" Type="http://schemas.openxmlformats.org/officeDocument/2006/relationships/image" Target="../media/image5.png"/><Relationship Id="rId6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6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cs231n.stanford.edu/slides/2017/cs231n_2017_lecture5.pdf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28" name="Google Shape;228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29" name="Google Shape;229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1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31" name="Google Shape;231;p5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51"/>
          <p:cNvSpPr txBox="1"/>
          <p:nvPr/>
        </p:nvSpPr>
        <p:spPr>
          <a:xfrm>
            <a:off x="2673298" y="1846000"/>
            <a:ext cx="37974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</a:t>
            </a:r>
            <a:r>
              <a:rPr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Advanced CNN</a:t>
            </a:r>
            <a:endParaRPr sz="500"/>
          </a:p>
        </p:txBody>
      </p:sp>
      <p:sp>
        <p:nvSpPr>
          <p:cNvPr id="233" name="Google Shape;233;p51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6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5" name="Google Shape;305;p6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724" y="1268026"/>
            <a:ext cx="3989150" cy="2928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6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2800" y="-22803"/>
            <a:ext cx="5292901" cy="3751704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60"/>
          <p:cNvSpPr txBox="1"/>
          <p:nvPr/>
        </p:nvSpPr>
        <p:spPr>
          <a:xfrm>
            <a:off x="3851200" y="4912800"/>
            <a:ext cx="52929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https://hacktilldawn.com/2016/09/25/inception-modules-explained-and-implemented/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61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4" name="Google Shape;314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724" y="1268026"/>
            <a:ext cx="3989150" cy="2928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2800" y="-22803"/>
            <a:ext cx="5292901" cy="375170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61"/>
          <p:cNvSpPr txBox="1"/>
          <p:nvPr/>
        </p:nvSpPr>
        <p:spPr>
          <a:xfrm>
            <a:off x="248975" y="4181575"/>
            <a:ext cx="4688100" cy="7155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14148" l="0" r="-899" t="-4719"/>
            </a:stretch>
          </a:blip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317" name="Google Shape;317;p61"/>
          <p:cNvSpPr txBox="1"/>
          <p:nvPr/>
        </p:nvSpPr>
        <p:spPr>
          <a:xfrm>
            <a:off x="3851200" y="4912800"/>
            <a:ext cx="52929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https://hacktilldawn.com/2016/09/25/inception-modules-explained-and-implemented/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6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4" name="Google Shape;324;p6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7724" y="1268026"/>
            <a:ext cx="3989150" cy="2928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6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82800" y="-22803"/>
            <a:ext cx="5292901" cy="3751704"/>
          </a:xfrm>
          <a:prstGeom prst="rect">
            <a:avLst/>
          </a:prstGeom>
          <a:noFill/>
          <a:ln>
            <a:noFill/>
          </a:ln>
        </p:spPr>
      </p:pic>
      <p:sp>
        <p:nvSpPr>
          <p:cNvPr id="326" name="Google Shape;326;p62"/>
          <p:cNvSpPr txBox="1"/>
          <p:nvPr/>
        </p:nvSpPr>
        <p:spPr>
          <a:xfrm>
            <a:off x="248975" y="4181575"/>
            <a:ext cx="4688100" cy="715500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b="-14148" l="0" r="-899" t="-4719"/>
            </a:stretch>
          </a:blip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Calibri"/>
                <a:ea typeface="Calibri"/>
                <a:cs typeface="Calibri"/>
                <a:sym typeface="Calibri"/>
              </a:rPr>
              <a:t> </a:t>
            </a:r>
            <a:endParaRPr sz="1100"/>
          </a:p>
        </p:txBody>
      </p:sp>
      <p:sp>
        <p:nvSpPr>
          <p:cNvPr id="327" name="Google Shape;327;p62"/>
          <p:cNvSpPr txBox="1"/>
          <p:nvPr/>
        </p:nvSpPr>
        <p:spPr>
          <a:xfrm>
            <a:off x="5452275" y="3689750"/>
            <a:ext cx="2853600" cy="1278300"/>
          </a:xfrm>
          <a:prstGeom prst="rect">
            <a:avLst/>
          </a:prstGeom>
          <a:blipFill rotWithShape="1">
            <a:blip r:embed="rId6">
              <a:alphaModFix/>
            </a:blip>
            <a:stretch>
              <a:fillRect b="-14719" l="0" r="-1819" t="-2539"/>
            </a:stretch>
          </a:blipFill>
          <a:ln cap="flat" cmpd="sng" w="9525">
            <a:solidFill>
              <a:srgbClr val="4A86E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Consolas"/>
                <a:ea typeface="Consolas"/>
                <a:cs typeface="Consolas"/>
                <a:sym typeface="Consolas"/>
              </a:rPr>
              <a:t> </a:t>
            </a:r>
            <a:endParaRPr sz="11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8" name="Google Shape;328;p62"/>
          <p:cNvSpPr txBox="1"/>
          <p:nvPr/>
        </p:nvSpPr>
        <p:spPr>
          <a:xfrm>
            <a:off x="3851200" y="4912800"/>
            <a:ext cx="52929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https://hacktilldawn.com/2016/09/25/inception-modules-explained-and-implemented/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333" name="Google Shape;333;p6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63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335" name="Google Shape;335;p63"/>
          <p:cNvSpPr/>
          <p:nvPr/>
        </p:nvSpPr>
        <p:spPr>
          <a:xfrm>
            <a:off x="6152725" y="3544550"/>
            <a:ext cx="185400" cy="131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6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Inception Module</a:t>
            </a:r>
            <a:endParaRPr/>
          </a:p>
        </p:txBody>
      </p:sp>
      <p:grpSp>
        <p:nvGrpSpPr>
          <p:cNvPr id="341" name="Google Shape;341;p64"/>
          <p:cNvGrpSpPr/>
          <p:nvPr/>
        </p:nvGrpSpPr>
        <p:grpSpPr>
          <a:xfrm>
            <a:off x="1257300" y="1347788"/>
            <a:ext cx="6002712" cy="3409000"/>
            <a:chOff x="0" y="0"/>
            <a:chExt cx="16007232" cy="9090668"/>
          </a:xfrm>
        </p:grpSpPr>
        <p:pic>
          <p:nvPicPr>
            <p:cNvPr descr="Image" id="342" name="Google Shape;342;p6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0" y="0"/>
              <a:ext cx="16007232" cy="909066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43" name="Google Shape;343;p64"/>
            <p:cNvSpPr txBox="1"/>
            <p:nvPr/>
          </p:nvSpPr>
          <p:spPr>
            <a:xfrm>
              <a:off x="8609987" y="3849230"/>
              <a:ext cx="832500" cy="621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0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5x5</a:t>
              </a:r>
              <a:endParaRPr sz="500"/>
            </a:p>
          </p:txBody>
        </p:sp>
        <p:sp>
          <p:nvSpPr>
            <p:cNvPr id="344" name="Google Shape;344;p64"/>
            <p:cNvSpPr txBox="1"/>
            <p:nvPr/>
          </p:nvSpPr>
          <p:spPr>
            <a:xfrm>
              <a:off x="9048429" y="5822357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(16)</a:t>
              </a:r>
              <a:endParaRPr sz="500"/>
            </a:p>
          </p:txBody>
        </p:sp>
        <p:sp>
          <p:nvSpPr>
            <p:cNvPr id="345" name="Google Shape;345;p64"/>
            <p:cNvSpPr txBox="1"/>
            <p:nvPr/>
          </p:nvSpPr>
          <p:spPr>
            <a:xfrm>
              <a:off x="5669886" y="5822357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(16)</a:t>
              </a:r>
              <a:endParaRPr sz="500"/>
            </a:p>
          </p:txBody>
        </p:sp>
        <p:sp>
          <p:nvSpPr>
            <p:cNvPr id="346" name="Google Shape;346;p64"/>
            <p:cNvSpPr txBox="1"/>
            <p:nvPr/>
          </p:nvSpPr>
          <p:spPr>
            <a:xfrm>
              <a:off x="12426970" y="5822357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(16)</a:t>
              </a:r>
              <a:endParaRPr sz="500"/>
            </a:p>
          </p:txBody>
        </p:sp>
        <p:sp>
          <p:nvSpPr>
            <p:cNvPr id="347" name="Google Shape;347;p64"/>
            <p:cNvSpPr txBox="1"/>
            <p:nvPr/>
          </p:nvSpPr>
          <p:spPr>
            <a:xfrm>
              <a:off x="12426970" y="4233938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  <p:sp>
          <p:nvSpPr>
            <p:cNvPr id="348" name="Google Shape;348;p64"/>
            <p:cNvSpPr txBox="1"/>
            <p:nvPr/>
          </p:nvSpPr>
          <p:spPr>
            <a:xfrm>
              <a:off x="12426970" y="2645519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  <p:sp>
          <p:nvSpPr>
            <p:cNvPr id="349" name="Google Shape;349;p64"/>
            <p:cNvSpPr txBox="1"/>
            <p:nvPr/>
          </p:nvSpPr>
          <p:spPr>
            <a:xfrm>
              <a:off x="9048429" y="4233938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  <p:sp>
          <p:nvSpPr>
            <p:cNvPr id="350" name="Google Shape;350;p64"/>
            <p:cNvSpPr txBox="1"/>
            <p:nvPr/>
          </p:nvSpPr>
          <p:spPr>
            <a:xfrm>
              <a:off x="2215705" y="4233938"/>
              <a:ext cx="863400" cy="6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Helvetica Neue"/>
                <a:buNone/>
              </a:pPr>
              <a:r>
                <a:rPr b="1" i="0" lang="en" sz="1200" u="none" cap="none" strike="noStrike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(24)</a:t>
              </a:r>
              <a:endParaRPr sz="500"/>
            </a:p>
          </p:txBody>
        </p:sp>
      </p:grpSp>
      <p:sp>
        <p:nvSpPr>
          <p:cNvPr id="351" name="Google Shape;351;p64"/>
          <p:cNvSpPr txBox="1"/>
          <p:nvPr/>
        </p:nvSpPr>
        <p:spPr>
          <a:xfrm>
            <a:off x="4302300" y="4833000"/>
            <a:ext cx="7780200" cy="45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4"/>
              </a:rPr>
              <a:t>https://hacktilldawn.com/2016/09/25/inception-modules-explained-and-implemented/</a:t>
            </a:r>
            <a:r>
              <a:rPr lang="en" sz="1000"/>
              <a:t> </a:t>
            </a:r>
            <a:endParaRPr sz="1000"/>
          </a:p>
        </p:txBody>
      </p:sp>
      <p:pic>
        <p:nvPicPr>
          <p:cNvPr descr="Image" id="352" name="Google Shape;352;p6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7" name="Google Shape;357;p65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358" name="Google Shape;358;p65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59" name="Google Shape;359;p65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60" name="Google Shape;360;p65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61" name="Google Shape;361;p65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362" name="Google Shape;362;p65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363" name="Google Shape;363;p65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64" name="Google Shape;364;p65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365" name="Google Shape;365;p65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66" name="Google Shape;366;p65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67" name="Google Shape;367;p65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68" name="Google Shape;368;p65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69" name="Google Shape;369;p65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70" name="Google Shape;370;p65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71" name="Google Shape;371;p65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pic>
        <p:nvPicPr>
          <p:cNvPr descr="Image" id="372" name="Google Shape;372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07162" y="292894"/>
            <a:ext cx="1070893" cy="1070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66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378" name="Google Shape;378;p66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379" name="Google Shape;379;p66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0" name="Google Shape;380;p66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1" name="Google Shape;381;p66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382" name="Google Shape;382;p66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383" name="Google Shape;383;p66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384" name="Google Shape;384;p66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85" name="Google Shape;385;p66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386" name="Google Shape;386;p66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87" name="Google Shape;387;p66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88" name="Google Shape;388;p66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389" name="Google Shape;389;p66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90" name="Google Shape;390;p66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91" name="Google Shape;391;p66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392" name="Google Shape;392;p66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393" name="Google Shape;393;p66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67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9" name="Google Shape;399;p67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00" name="Google Shape;400;p67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01" name="Google Shape;401;p67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2" name="Google Shape;402;p67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3" name="Google Shape;403;p67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04" name="Google Shape;404;p67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05" name="Google Shape;405;p67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06" name="Google Shape;406;p67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07" name="Google Shape;407;p67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08" name="Google Shape;408;p67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09" name="Google Shape;409;p67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10" name="Google Shape;410;p67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11" name="Google Shape;411;p67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12" name="Google Shape;412;p67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13" name="Google Shape;413;p67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14" name="Google Shape;414;p67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15" name="Google Shape;415;p67"/>
          <p:cNvSpPr/>
          <p:nvPr/>
        </p:nvSpPr>
        <p:spPr>
          <a:xfrm>
            <a:off x="2772817" y="429169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6" name="Google Shape;416;p67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8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2" name="Google Shape;422;p68"/>
          <p:cNvSpPr txBox="1"/>
          <p:nvPr/>
        </p:nvSpPr>
        <p:spPr>
          <a:xfrm>
            <a:off x="3734175" y="2691738"/>
            <a:ext cx="5366700" cy="9030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3" name="Google Shape;423;p68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24" name="Google Shape;424;p68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25" name="Google Shape;425;p68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26" name="Google Shape;426;p68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27" name="Google Shape;427;p68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28" name="Google Shape;428;p68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29" name="Google Shape;429;p68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30" name="Google Shape;430;p68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31" name="Google Shape;431;p68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32" name="Google Shape;432;p68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33" name="Google Shape;433;p68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34" name="Google Shape;434;p68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35" name="Google Shape;435;p68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36" name="Google Shape;436;p68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37" name="Google Shape;437;p68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38" name="Google Shape;438;p68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39" name="Google Shape;439;p68"/>
          <p:cNvSpPr/>
          <p:nvPr/>
        </p:nvSpPr>
        <p:spPr>
          <a:xfrm>
            <a:off x="2798342" y="291508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0" name="Google Shape;440;p68"/>
          <p:cNvSpPr/>
          <p:nvPr/>
        </p:nvSpPr>
        <p:spPr>
          <a:xfrm>
            <a:off x="2772817" y="429169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1" name="Google Shape;441;p68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2" name="Google Shape;442;p68"/>
          <p:cNvSpPr/>
          <p:nvPr/>
        </p:nvSpPr>
        <p:spPr>
          <a:xfrm>
            <a:off x="2615075" y="2471125"/>
            <a:ext cx="665100" cy="122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68"/>
          <p:cNvSpPr/>
          <p:nvPr/>
        </p:nvSpPr>
        <p:spPr>
          <a:xfrm>
            <a:off x="2798342" y="2958010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9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49" name="Google Shape;449;p69"/>
          <p:cNvSpPr txBox="1"/>
          <p:nvPr/>
        </p:nvSpPr>
        <p:spPr>
          <a:xfrm>
            <a:off x="3734175" y="2691738"/>
            <a:ext cx="5366700" cy="9030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50" name="Google Shape;450;p69"/>
          <p:cNvSpPr txBox="1"/>
          <p:nvPr/>
        </p:nvSpPr>
        <p:spPr>
          <a:xfrm>
            <a:off x="3734175" y="3815926"/>
            <a:ext cx="5366700" cy="1226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 = nn.Conv2d(in_channels,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.branch3x3dbl_1(x)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.branch3x3dbl_2(branch3x3dbl)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.branch3x3dbl_3(branch3x3dbl)</a:t>
            </a:r>
            <a:endParaRPr sz="500"/>
          </a:p>
        </p:txBody>
      </p:sp>
      <p:sp>
        <p:nvSpPr>
          <p:cNvPr id="451" name="Google Shape;451;p69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52" name="Google Shape;452;p69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53" name="Google Shape;453;p69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54" name="Google Shape;454;p69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55" name="Google Shape;455;p69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56" name="Google Shape;456;p69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57" name="Google Shape;457;p69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58" name="Google Shape;458;p69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59" name="Google Shape;459;p69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60" name="Google Shape;460;p69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61" name="Google Shape;461;p69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62" name="Google Shape;462;p69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63" name="Google Shape;463;p69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64" name="Google Shape;464;p69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65" name="Google Shape;465;p69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66" name="Google Shape;466;p69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67" name="Google Shape;467;p69"/>
          <p:cNvSpPr/>
          <p:nvPr/>
        </p:nvSpPr>
        <p:spPr>
          <a:xfrm>
            <a:off x="2798342" y="291508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8" name="Google Shape;468;p69"/>
          <p:cNvSpPr/>
          <p:nvPr/>
        </p:nvSpPr>
        <p:spPr>
          <a:xfrm>
            <a:off x="2772817" y="424388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9" name="Google Shape;469;p69"/>
          <p:cNvSpPr/>
          <p:nvPr/>
        </p:nvSpPr>
        <p:spPr>
          <a:xfrm>
            <a:off x="2772817" y="429169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0" name="Google Shape;470;p69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71" name="Google Shape;471;p69"/>
          <p:cNvSpPr/>
          <p:nvPr/>
        </p:nvSpPr>
        <p:spPr>
          <a:xfrm>
            <a:off x="2615075" y="2471125"/>
            <a:ext cx="665100" cy="1226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69"/>
          <p:cNvSpPr/>
          <p:nvPr/>
        </p:nvSpPr>
        <p:spPr>
          <a:xfrm>
            <a:off x="2798342" y="2958010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2"/>
          <p:cNvSpPr txBox="1"/>
          <p:nvPr>
            <p:ph type="title"/>
          </p:nvPr>
        </p:nvSpPr>
        <p:spPr>
          <a:xfrm>
            <a:off x="0" y="8075"/>
            <a:ext cx="9073200" cy="1488000"/>
          </a:xfrm>
          <a:prstGeom prst="rect">
            <a:avLst/>
          </a:prstGeom>
        </p:spPr>
        <p:txBody>
          <a:bodyPr anchorCtr="0" anchor="b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Call for Comments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Please feel free to add comments directly on these slides.</a:t>
            </a:r>
            <a:endParaRPr sz="2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Other slides: </a:t>
            </a:r>
            <a:r>
              <a:rPr lang="en" sz="2800" u="sng">
                <a:solidFill>
                  <a:schemeClr val="hlink"/>
                </a:solidFill>
                <a:hlinkClick r:id="rId3"/>
              </a:rPr>
              <a:t>http://bit.ly/PyTorchZeroAll</a:t>
            </a:r>
            <a:r>
              <a:rPr lang="en" sz="2800"/>
              <a:t>      </a:t>
            </a:r>
            <a:endParaRPr sz="2800"/>
          </a:p>
        </p:txBody>
      </p:sp>
      <p:sp>
        <p:nvSpPr>
          <p:cNvPr id="239" name="Google Shape;239;p52"/>
          <p:cNvSpPr txBox="1"/>
          <p:nvPr/>
        </p:nvSpPr>
        <p:spPr>
          <a:xfrm>
            <a:off x="5446800" y="4728475"/>
            <a:ext cx="4064700" cy="55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Picture from http://www.tssablog.org/archives/3280</a:t>
            </a:r>
            <a:endParaRPr sz="1200"/>
          </a:p>
        </p:txBody>
      </p:sp>
      <p:pic>
        <p:nvPicPr>
          <p:cNvPr id="240" name="Google Shape;240;p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32442" y="1538300"/>
            <a:ext cx="6008308" cy="332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70"/>
          <p:cNvSpPr txBox="1"/>
          <p:nvPr/>
        </p:nvSpPr>
        <p:spPr>
          <a:xfrm>
            <a:off x="3734181" y="1590081"/>
            <a:ext cx="5366700" cy="5346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branch1x1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8" name="Google Shape;478;p70"/>
          <p:cNvSpPr txBox="1"/>
          <p:nvPr/>
        </p:nvSpPr>
        <p:spPr>
          <a:xfrm>
            <a:off x="3734175" y="2691738"/>
            <a:ext cx="5366700" cy="9030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branch5x5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9" name="Google Shape;479;p70"/>
          <p:cNvSpPr txBox="1"/>
          <p:nvPr/>
        </p:nvSpPr>
        <p:spPr>
          <a:xfrm>
            <a:off x="3734175" y="3815926"/>
            <a:ext cx="5366700" cy="12264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 = nn.Conv2d(in_channels,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16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 = nn.Conv2d(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24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kernel_size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0" i="0" lang="en" sz="1100" u="none" cap="none" strike="noStrike">
                <a:solidFill>
                  <a:srgbClr val="661E99"/>
                </a:solidFill>
                <a:latin typeface="Arial"/>
                <a:ea typeface="Arial"/>
                <a:cs typeface="Arial"/>
                <a:sym typeface="Arial"/>
              </a:rPr>
              <a:t>padding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r>
              <a:rPr b="0" i="0" lang="en" sz="1100" u="none" cap="none" strike="noStrike">
                <a:solidFill>
                  <a:srgbClr val="0432FF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.branch3x3dbl_1(x)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.branch3x3dbl_2(branch3x3dbl)</a:t>
            </a:r>
            <a:endParaRPr sz="5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branch3x3dbl = </a:t>
            </a:r>
            <a:r>
              <a:rPr b="0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self</a:t>
            </a:r>
            <a:r>
              <a:rPr b="0" i="0" lang="en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.branch3x3dbl_3(branch3x3dbl)</a:t>
            </a:r>
            <a:endParaRPr sz="500"/>
          </a:p>
        </p:txBody>
      </p:sp>
      <p:sp>
        <p:nvSpPr>
          <p:cNvPr id="480" name="Google Shape;480;p70"/>
          <p:cNvSpPr txBox="1"/>
          <p:nvPr/>
        </p:nvSpPr>
        <p:spPr>
          <a:xfrm>
            <a:off x="3734181" y="268525"/>
            <a:ext cx="5366700" cy="6918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11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F.avg_pool2d(x,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11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11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branch_pool = </a:t>
            </a:r>
            <a:r>
              <a:rPr i="0" lang="en" sz="11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11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81" name="Google Shape;481;p70"/>
          <p:cNvGrpSpPr/>
          <p:nvPr/>
        </p:nvGrpSpPr>
        <p:grpSpPr>
          <a:xfrm>
            <a:off x="23555" y="-429214"/>
            <a:ext cx="3409000" cy="6002712"/>
            <a:chOff x="252155" y="-429214"/>
            <a:chExt cx="3409000" cy="6002712"/>
          </a:xfrm>
        </p:grpSpPr>
        <p:sp>
          <p:nvSpPr>
            <p:cNvPr id="482" name="Google Shape;482;p70"/>
            <p:cNvSpPr/>
            <p:nvPr/>
          </p:nvSpPr>
          <p:spPr>
            <a:xfrm>
              <a:off x="3001417" y="3110410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83" name="Google Shape;483;p70"/>
            <p:cNvSpPr/>
            <p:nvPr/>
          </p:nvSpPr>
          <p:spPr>
            <a:xfrm>
              <a:off x="3001417" y="439628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84" name="Google Shape;484;p70"/>
            <p:cNvSpPr/>
            <p:nvPr/>
          </p:nvSpPr>
          <p:spPr>
            <a:xfrm>
              <a:off x="3001417" y="581569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485" name="Google Shape;485;p70"/>
            <p:cNvSpPr/>
            <p:nvPr/>
          </p:nvSpPr>
          <p:spPr>
            <a:xfrm>
              <a:off x="3001417" y="1824535"/>
              <a:ext cx="476100" cy="370500"/>
            </a:xfrm>
            <a:prstGeom prst="rightArrow">
              <a:avLst>
                <a:gd fmla="val 32000" name="adj1"/>
                <a:gd fmla="val 82282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26775" lIns="26775" spcFirstLastPara="1" rIns="26775" wrap="square" tIns="267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Helvetica Neue"/>
                <a:buNone/>
              </a:pPr>
              <a:r>
                <a:t/>
              </a:r>
              <a:endParaRPr b="0" i="0" sz="11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486" name="Google Shape;486;p70"/>
            <p:cNvGrpSpPr/>
            <p:nvPr/>
          </p:nvGrpSpPr>
          <p:grpSpPr>
            <a:xfrm rot="5400000">
              <a:off x="-1044701" y="867642"/>
              <a:ext cx="6002712" cy="3409000"/>
              <a:chOff x="0" y="0"/>
              <a:chExt cx="16007232" cy="9090668"/>
            </a:xfrm>
          </p:grpSpPr>
          <p:pic>
            <p:nvPicPr>
              <p:cNvPr descr="Image" id="487" name="Google Shape;487;p70"/>
              <p:cNvPicPr preferRelativeResize="0"/>
              <p:nvPr/>
            </p:nvPicPr>
            <p:blipFill rotWithShape="1">
              <a:blip r:embed="rId3">
                <a:alphaModFix/>
              </a:blip>
              <a:srcRect b="0" l="0" r="0" t="0"/>
              <a:stretch/>
            </p:blipFill>
            <p:spPr>
              <a:xfrm>
                <a:off x="0" y="0"/>
                <a:ext cx="16007232" cy="9090668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88" name="Google Shape;488;p70"/>
              <p:cNvSpPr txBox="1"/>
              <p:nvPr/>
            </p:nvSpPr>
            <p:spPr>
              <a:xfrm>
                <a:off x="8609987" y="3849230"/>
                <a:ext cx="832500" cy="621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0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5x5</a:t>
                </a:r>
                <a:endParaRPr sz="500"/>
              </a:p>
            </p:txBody>
          </p:sp>
          <p:sp>
            <p:nvSpPr>
              <p:cNvPr id="489" name="Google Shape;489;p70"/>
              <p:cNvSpPr txBox="1"/>
              <p:nvPr/>
            </p:nvSpPr>
            <p:spPr>
              <a:xfrm>
                <a:off x="9048429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90" name="Google Shape;490;p70"/>
              <p:cNvSpPr txBox="1"/>
              <p:nvPr/>
            </p:nvSpPr>
            <p:spPr>
              <a:xfrm>
                <a:off x="5669886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91" name="Google Shape;491;p70"/>
              <p:cNvSpPr txBox="1"/>
              <p:nvPr/>
            </p:nvSpPr>
            <p:spPr>
              <a:xfrm>
                <a:off x="12426970" y="5822357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(16)</a:t>
                </a:r>
                <a:endParaRPr sz="500"/>
              </a:p>
            </p:txBody>
          </p:sp>
          <p:sp>
            <p:nvSpPr>
              <p:cNvPr id="492" name="Google Shape;492;p70"/>
              <p:cNvSpPr txBox="1"/>
              <p:nvPr/>
            </p:nvSpPr>
            <p:spPr>
              <a:xfrm>
                <a:off x="12426970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93" name="Google Shape;493;p70"/>
              <p:cNvSpPr txBox="1"/>
              <p:nvPr/>
            </p:nvSpPr>
            <p:spPr>
              <a:xfrm>
                <a:off x="12426970" y="2645519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94" name="Google Shape;494;p70"/>
              <p:cNvSpPr txBox="1"/>
              <p:nvPr/>
            </p:nvSpPr>
            <p:spPr>
              <a:xfrm>
                <a:off x="9048429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  <p:sp>
            <p:nvSpPr>
              <p:cNvPr id="495" name="Google Shape;495;p70"/>
              <p:cNvSpPr txBox="1"/>
              <p:nvPr/>
            </p:nvSpPr>
            <p:spPr>
              <a:xfrm>
                <a:off x="2215705" y="4233938"/>
                <a:ext cx="863400" cy="6339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ctr" bIns="26775" lIns="26775" spcFirstLastPara="1" rIns="26775" wrap="square" tIns="2677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Helvetica Neue"/>
                  <a:buNone/>
                </a:pPr>
                <a:r>
                  <a:rPr b="1" i="0" lang="en" sz="1200" u="none" cap="none" strike="noStrike">
                    <a:solidFill>
                      <a:srgbClr val="000000"/>
                    </a:solidFill>
                    <a:latin typeface="Helvetica Neue"/>
                    <a:ea typeface="Helvetica Neue"/>
                    <a:cs typeface="Helvetica Neue"/>
                    <a:sym typeface="Helvetica Neue"/>
                  </a:rPr>
                  <a:t>(24)</a:t>
                </a:r>
                <a:endParaRPr sz="500"/>
              </a:p>
            </p:txBody>
          </p:sp>
        </p:grpSp>
      </p:grpSp>
      <p:sp>
        <p:nvSpPr>
          <p:cNvPr id="496" name="Google Shape;496;p70"/>
          <p:cNvSpPr/>
          <p:nvPr/>
        </p:nvSpPr>
        <p:spPr>
          <a:xfrm>
            <a:off x="2772817" y="1672135"/>
            <a:ext cx="476100" cy="370500"/>
          </a:xfrm>
          <a:prstGeom prst="rightArrow">
            <a:avLst>
              <a:gd fmla="val 32000" name="adj1"/>
              <a:gd fmla="val 82282" name="adj2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Helvetica Neue"/>
              <a:buNone/>
            </a:pPr>
            <a:r>
              <a:t/>
            </a:r>
            <a:endParaRPr b="0" i="0" sz="11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97" name="Google Shape;497;p70"/>
          <p:cNvSpPr txBox="1"/>
          <p:nvPr/>
        </p:nvSpPr>
        <p:spPr>
          <a:xfrm>
            <a:off x="2123956" y="1247469"/>
            <a:ext cx="1372500" cy="849000"/>
          </a:xfrm>
          <a:prstGeom prst="rect">
            <a:avLst/>
          </a:prstGeom>
          <a:solidFill>
            <a:srgbClr val="FCE6CE"/>
          </a:solidFill>
          <a:ln cap="flat" cmpd="sng" w="25400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outputs =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[branch1x1,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 branch5x5,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 branch3x3dbl, </a:t>
            </a:r>
            <a:endParaRPr b="1" i="0" sz="1200" u="none" cap="none" strike="noStrike">
              <a:solidFill>
                <a:srgbClr val="94558D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4558D"/>
              </a:buClr>
              <a:buFont typeface="Arial"/>
              <a:buNone/>
            </a:pPr>
            <a:r>
              <a:rPr b="1" i="0" lang="en" sz="1100" u="none" cap="none" strike="noStrike">
                <a:solidFill>
                  <a:srgbClr val="94558D"/>
                </a:solidFill>
                <a:latin typeface="Arial"/>
                <a:ea typeface="Arial"/>
                <a:cs typeface="Arial"/>
                <a:sym typeface="Arial"/>
              </a:rPr>
              <a:t>   branch_pool]</a:t>
            </a:r>
            <a:endParaRPr sz="5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71"/>
          <p:cNvSpPr txBox="1"/>
          <p:nvPr>
            <p:ph type="title"/>
          </p:nvPr>
        </p:nvSpPr>
        <p:spPr>
          <a:xfrm>
            <a:off x="3133306" y="323643"/>
            <a:ext cx="37935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Inception Module</a:t>
            </a:r>
            <a:endParaRPr/>
          </a:p>
        </p:txBody>
      </p:sp>
      <p:sp>
        <p:nvSpPr>
          <p:cNvPr id="503" name="Google Shape;503;p71"/>
          <p:cNvSpPr txBox="1"/>
          <p:nvPr/>
        </p:nvSpPr>
        <p:spPr>
          <a:xfrm>
            <a:off x="8548" y="868538"/>
            <a:ext cx="5150700" cy="40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InceptionA(nn.Module):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in_channels):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(InceptionA,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.branch3x3dbl_1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16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.branch3x3dbl_3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 = nn.Conv2d(in_channels,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24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branch1x1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.branch1x1(x)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branch5x5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branch5x5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.branch5x5_2(branch5x5)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branch3x3dbl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branch3x3dbl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.branch3x3dbl_2(branch3x3dbl)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branch3x3dbl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.branch3x3dbl_3(branch3x3dbl)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branch_pool = F.avg_pool2d(x,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3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stride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padding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branch_pool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.branch_pool(branch_pool)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outputs = [branch1x1, branch5x5, branch3x3dbl, branch_pool]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torch.cat(outputs,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descr="Image" id="504" name="Google Shape;504;p7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65102" y="202651"/>
            <a:ext cx="2277385" cy="1352228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71"/>
          <p:cNvSpPr txBox="1"/>
          <p:nvPr/>
        </p:nvSpPr>
        <p:spPr>
          <a:xfrm>
            <a:off x="5275873" y="1740075"/>
            <a:ext cx="3783900" cy="31302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88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 = nn.MaxPool2d(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 = nn.Linear(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1408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in_size = x.size(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x.view(in_size, -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tensor</a:t>
            </a:r>
            <a:endParaRPr b="1" i="1" sz="1200" u="none" cap="none" strike="noStrike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.fc(x)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F.log_softmax(x)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06" name="Google Shape;506;p71"/>
          <p:cNvSpPr txBox="1"/>
          <p:nvPr/>
        </p:nvSpPr>
        <p:spPr>
          <a:xfrm>
            <a:off x="8550" y="4893000"/>
            <a:ext cx="3000000" cy="25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rgbClr val="365899"/>
                </a:solidFill>
                <a:highlight>
                  <a:srgbClr val="F6F7F9"/>
                </a:highlight>
                <a:hlinkClick r:id="rId4"/>
              </a:rPr>
              <a:t>https://github.com/.../torchvision/models/inception.py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72"/>
          <p:cNvSpPr txBox="1"/>
          <p:nvPr>
            <p:ph type="title"/>
          </p:nvPr>
        </p:nvSpPr>
        <p:spPr>
          <a:xfrm>
            <a:off x="3133306" y="323643"/>
            <a:ext cx="37935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Inception Module</a:t>
            </a:r>
            <a:endParaRPr/>
          </a:p>
        </p:txBody>
      </p:sp>
      <p:sp>
        <p:nvSpPr>
          <p:cNvPr id="512" name="Google Shape;512;p72"/>
          <p:cNvSpPr txBox="1"/>
          <p:nvPr/>
        </p:nvSpPr>
        <p:spPr>
          <a:xfrm>
            <a:off x="237148" y="1237631"/>
            <a:ext cx="4204500" cy="362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[44800/60000 (75%)]	Loss: 0.064180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[45440/60000 (76%)]	Loss: 0.020339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[46080/60000 (77%)]	Loss: 0.061476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[46720/60000 (78%)]	Loss: 0.039662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[47360/60000 (79%)]	Loss: 0.026798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[48000/60000 (80%)]	Loss: 0.071569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[48640/60000 (81%)]	Loss: 0.003835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[49280/60000 (82%)]	Loss: 0.005564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[49920/60000 (83%)]	Loss: 0.020116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[50560/60000 (84%)]	Loss: 0.128114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[51200/60000 (85%)]	Loss: 0.016599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[51840/60000 (86%)]	Loss: 0.006995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[52480/60000 (87%)]	Loss: 0.111267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[53120/60000 (88%)]	Loss: 0.052126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[53760/60000 (90%)]	Loss: 0.034962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[54400/60000 (91%)]	Loss: 0.029465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[55040/60000 (92%)]	Loss: 0.031482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[55680/60000 (93%)]	Loss: 0.015132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[56320/60000 (94%)]	Loss: 0.010435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[56960/60000 (95%)]	Loss: 0.014344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[57600/60000 (96%)]	Loss: 0.014952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[58240/60000 (97%)]	Loss: 0.153132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[58880/60000 (98%)]	Loss: 0.112024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Train Epoch: 9 [59520/60000 (99%)]	Loss: 0.009406</a:t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1" i="0" sz="1200" u="none" cap="none" strike="noStrike">
              <a:solidFill>
                <a:srgbClr val="01148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Test set: Average loss: 0.0470, Accuracy: 9866/10000 (</a:t>
            </a:r>
            <a:r>
              <a:rPr b="1" i="0" lang="en" sz="16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99%</a:t>
            </a:r>
            <a:r>
              <a:rPr b="1" i="0" lang="en" sz="900" u="none" cap="none" strike="noStrike">
                <a:solidFill>
                  <a:srgbClr val="011480"/>
                </a:solidFill>
                <a:latin typeface="Arial"/>
                <a:ea typeface="Arial"/>
                <a:cs typeface="Arial"/>
                <a:sym typeface="Arial"/>
              </a:rPr>
              <a:t>)</a:t>
            </a:r>
            <a:endParaRPr sz="500"/>
          </a:p>
        </p:txBody>
      </p:sp>
      <p:pic>
        <p:nvPicPr>
          <p:cNvPr descr="Image" id="513" name="Google Shape;513;p7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65102" y="202651"/>
            <a:ext cx="2277385" cy="1352228"/>
          </a:xfrm>
          <a:prstGeom prst="rect">
            <a:avLst/>
          </a:prstGeom>
          <a:noFill/>
          <a:ln>
            <a:noFill/>
          </a:ln>
        </p:spPr>
      </p:pic>
      <p:sp>
        <p:nvSpPr>
          <p:cNvPr id="514" name="Google Shape;514;p72"/>
          <p:cNvSpPr txBox="1"/>
          <p:nvPr/>
        </p:nvSpPr>
        <p:spPr>
          <a:xfrm>
            <a:off x="5275873" y="1740075"/>
            <a:ext cx="3783900" cy="3130200"/>
          </a:xfrm>
          <a:prstGeom prst="rect">
            <a:avLst/>
          </a:prstGeom>
          <a:noFill/>
          <a:ln cap="flat" cmpd="sng" w="9525">
            <a:solidFill>
              <a:srgbClr val="4A86E8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11480"/>
              </a:buClr>
              <a:buFont typeface="Arial"/>
              <a:buNone/>
            </a:pP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class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Net(nn.Module):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):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super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(Net,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).</a:t>
            </a:r>
            <a:r>
              <a:rPr i="0" lang="en" sz="900" u="none" cap="none" strike="noStrike">
                <a:solidFill>
                  <a:srgbClr val="B22AB2"/>
                </a:solidFill>
                <a:latin typeface="Consolas"/>
                <a:ea typeface="Consolas"/>
                <a:cs typeface="Consolas"/>
                <a:sym typeface="Consolas"/>
              </a:rPr>
              <a:t>__init__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 = nn.Conv2d(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88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kernel_size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5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 = InceptionA(</a:t>
            </a:r>
            <a:r>
              <a:rPr i="0" lang="en" sz="900" u="none" cap="none" strike="noStrike">
                <a:solidFill>
                  <a:srgbClr val="661E99"/>
                </a:solidFill>
                <a:latin typeface="Consolas"/>
                <a:ea typeface="Consolas"/>
                <a:cs typeface="Consolas"/>
                <a:sym typeface="Consolas"/>
              </a:rPr>
              <a:t>in_channels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=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 = nn.MaxPool2d(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2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 = nn.Linear(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1408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i="0" sz="9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def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forward(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 x):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in_size = x.size(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0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.conv1(x)))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.incept1(x)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F.relu(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.mp(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.conv2(x)))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.incept2(x)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x = x.view(in_size, -</a:t>
            </a:r>
            <a:r>
              <a:rPr i="0" lang="en" sz="900" u="none" cap="none" strike="noStrike">
                <a:solidFill>
                  <a:srgbClr val="0432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)  </a:t>
            </a: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# flatten the tensor</a:t>
            </a:r>
            <a:endParaRPr b="1" i="1" sz="1200" u="none" cap="none" strike="noStrike">
              <a:solidFill>
                <a:srgbClr val="80808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Font typeface="Arial"/>
              <a:buNone/>
            </a:pPr>
            <a:r>
              <a:rPr i="1" lang="en" sz="900" u="none" cap="none" strike="noStrike">
                <a:solidFill>
                  <a:srgbClr val="80808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x = </a:t>
            </a:r>
            <a:r>
              <a:rPr i="0" lang="en" sz="900" u="none" cap="none" strike="noStrike">
                <a:solidFill>
                  <a:srgbClr val="94558D"/>
                </a:solidFill>
                <a:latin typeface="Consolas"/>
                <a:ea typeface="Consolas"/>
                <a:cs typeface="Consolas"/>
                <a:sym typeface="Consolas"/>
              </a:rPr>
              <a:t>self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.fc(x)</a:t>
            </a:r>
            <a:endParaRPr b="1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" sz="900" u="none" cap="none" strike="noStrike">
                <a:solidFill>
                  <a:srgbClr val="011480"/>
                </a:solidFill>
                <a:latin typeface="Consolas"/>
                <a:ea typeface="Consolas"/>
                <a:cs typeface="Consolas"/>
                <a:sym typeface="Consolas"/>
              </a:rPr>
              <a:t>return </a:t>
            </a:r>
            <a:r>
              <a:rPr i="0" lang="en" sz="9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F.log_softmax(x)</a:t>
            </a:r>
            <a:endParaRPr sz="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73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Exercise 1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-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: Implement full inception v3/v4</a:t>
            </a:r>
            <a:endParaRPr/>
          </a:p>
        </p:txBody>
      </p:sp>
      <p:pic>
        <p:nvPicPr>
          <p:cNvPr descr="Image" id="520" name="Google Shape;52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1587996"/>
            <a:ext cx="7620000" cy="2843142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73"/>
          <p:cNvSpPr txBox="1"/>
          <p:nvPr/>
        </p:nvSpPr>
        <p:spPr>
          <a:xfrm>
            <a:off x="3125814" y="4826027"/>
            <a:ext cx="58260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https://research.googleblog.com/2016/08/improving-inception-and-image.html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7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190750" y="827485"/>
            <a:ext cx="4762500" cy="3602875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74"/>
          <p:cNvSpPr/>
          <p:nvPr/>
        </p:nvSpPr>
        <p:spPr>
          <a:xfrm>
            <a:off x="0" y="4937231"/>
            <a:ext cx="2517000" cy="2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https://www.youtube.com/watch?v=C6tLw-rPQ2o</a:t>
            </a:r>
            <a:r>
              <a:rPr lang="en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Google Shape;533;p7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50" y="765546"/>
            <a:ext cx="9048649" cy="4309554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75"/>
          <p:cNvSpPr txBox="1"/>
          <p:nvPr>
            <p:ph type="title"/>
          </p:nvPr>
        </p:nvSpPr>
        <p:spPr>
          <a:xfrm>
            <a:off x="602588" y="12541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we just go deeper</a:t>
            </a:r>
            <a:r>
              <a:rPr lang="en"/>
              <a:t>, </a:t>
            </a: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keep stacking layers?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5" name="Google Shape;535;p75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1" name="Google Shape;541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1125" y="686375"/>
            <a:ext cx="9100050" cy="4381499"/>
          </a:xfrm>
          <a:prstGeom prst="rect">
            <a:avLst/>
          </a:prstGeom>
          <a:noFill/>
          <a:ln>
            <a:noFill/>
          </a:ln>
        </p:spPr>
      </p:pic>
      <p:sp>
        <p:nvSpPr>
          <p:cNvPr id="542" name="Google Shape;542;p76"/>
          <p:cNvSpPr txBox="1"/>
          <p:nvPr>
            <p:ph type="title"/>
          </p:nvPr>
        </p:nvSpPr>
        <p:spPr>
          <a:xfrm>
            <a:off x="602588" y="12541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Can we just go deeper</a:t>
            </a:r>
            <a:r>
              <a:rPr lang="en"/>
              <a:t>, </a:t>
            </a: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keep stacking layers?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3" name="Google Shape;543;p76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77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Problems with stacking layers (TBA) </a:t>
            </a:r>
            <a:endParaRPr/>
          </a:p>
        </p:txBody>
      </p:sp>
      <p:sp>
        <p:nvSpPr>
          <p:cNvPr id="549" name="Google Shape;549;p77"/>
          <p:cNvSpPr txBox="1"/>
          <p:nvPr>
            <p:ph idx="1" type="body"/>
          </p:nvPr>
        </p:nvSpPr>
        <p:spPr>
          <a:xfrm>
            <a:off x="495458" y="1595065"/>
            <a:ext cx="8081400" cy="31383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Vanishing gradients problem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Back propagation kind of gives up…</a:t>
            </a:r>
            <a:endParaRPr sz="2200"/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Degradation problem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with increased network depth accuracy gets saturated and then rapidly degrades</a:t>
            </a:r>
            <a:endParaRPr sz="2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78"/>
          <p:cNvSpPr txBox="1"/>
          <p:nvPr>
            <p:ph type="title"/>
          </p:nvPr>
        </p:nvSpPr>
        <p:spPr>
          <a:xfrm>
            <a:off x="431625" y="403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Residual Learning</a:t>
            </a:r>
            <a:endParaRPr/>
          </a:p>
        </p:txBody>
      </p:sp>
      <p:pic>
        <p:nvPicPr>
          <p:cNvPr id="555" name="Google Shape;555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3200" y="1058225"/>
            <a:ext cx="4345076" cy="358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6" name="Google Shape;556;p7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73425" y="4892102"/>
            <a:ext cx="6170574" cy="2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p79"/>
          <p:cNvSpPr txBox="1"/>
          <p:nvPr>
            <p:ph type="title"/>
          </p:nvPr>
        </p:nvSpPr>
        <p:spPr>
          <a:xfrm>
            <a:off x="431625" y="40332"/>
            <a:ext cx="8280900" cy="9645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Deep Residual Learning</a:t>
            </a:r>
            <a:endParaRPr/>
          </a:p>
        </p:txBody>
      </p:sp>
      <p:pic>
        <p:nvPicPr>
          <p:cNvPr id="562" name="Google Shape;562;p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3200" y="1058225"/>
            <a:ext cx="4345076" cy="3581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42697" y="1004825"/>
            <a:ext cx="5025101" cy="3634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7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3425" y="4892102"/>
            <a:ext cx="6170574" cy="21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45" name="Google Shape;245;p5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313094"/>
            <a:ext cx="9143999" cy="28476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246" name="Google Shape;246;p5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512941" y="1239342"/>
            <a:ext cx="2049525" cy="556864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53"/>
          <p:cNvSpPr txBox="1"/>
          <p:nvPr>
            <p:ph idx="4294967295" type="ctrTitle"/>
          </p:nvPr>
        </p:nvSpPr>
        <p:spPr>
          <a:xfrm>
            <a:off x="628447" y="14103"/>
            <a:ext cx="6126600" cy="1741200"/>
          </a:xfrm>
          <a:prstGeom prst="rect">
            <a:avLst/>
          </a:prstGeom>
          <a:noFill/>
          <a:ln>
            <a:noFill/>
          </a:ln>
        </p:spPr>
        <p:txBody>
          <a:bodyPr anchorCtr="0" anchor="b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ML/DL for </a:t>
            </a:r>
            <a:r>
              <a:rPr b="0" i="0" lang="en" sz="4200" u="none" cap="none" strike="noStrike">
                <a:solidFill>
                  <a:srgbClr val="004C7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Everyone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27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with</a:t>
            </a:r>
            <a:r>
              <a:rPr b="0" i="0" lang="en" sz="3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0" i="0" lang="en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pic>
        <p:nvPicPr>
          <p:cNvPr descr="Image" id="248" name="Google Shape;248;p5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355806" y="4711991"/>
            <a:ext cx="756518" cy="409473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53"/>
          <p:cNvSpPr txBox="1"/>
          <p:nvPr/>
        </p:nvSpPr>
        <p:spPr>
          <a:xfrm>
            <a:off x="2673298" y="1846000"/>
            <a:ext cx="3797400" cy="55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1</a:t>
            </a:r>
            <a:r>
              <a:rPr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</a:t>
            </a:r>
            <a:r>
              <a:rPr b="0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Advanced CNN</a:t>
            </a:r>
            <a:endParaRPr sz="500"/>
          </a:p>
        </p:txBody>
      </p:sp>
      <p:sp>
        <p:nvSpPr>
          <p:cNvPr id="250" name="Google Shape;250;p53"/>
          <p:cNvSpPr txBox="1"/>
          <p:nvPr/>
        </p:nvSpPr>
        <p:spPr>
          <a:xfrm>
            <a:off x="0" y="4286750"/>
            <a:ext cx="4159500" cy="873900"/>
          </a:xfrm>
          <a:prstGeom prst="rect">
            <a:avLst/>
          </a:prstGeom>
          <a:gradFill>
            <a:gsLst>
              <a:gs pos="0">
                <a:srgbClr val="55C1FF">
                  <a:alpha val="77647"/>
                </a:srgbClr>
              </a:gs>
              <a:gs pos="100000">
                <a:srgbClr val="0076B9">
                  <a:alpha val="77647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t" bIns="26775" lIns="26775" spcFirstLastPara="1" rIns="26775" wrap="square" tIns="267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Sung Kim &lt;</a:t>
            </a:r>
            <a:r>
              <a:rPr lang="en" sz="16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6"/>
              </a:rPr>
              <a:t>hunkim+ml@gmail.com</a:t>
            </a:r>
            <a:r>
              <a:rPr lang="en" sz="16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&gt; HKUST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Code: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7"/>
              </a:rPr>
              <a:t>https://github.com/hunkim/PyTorchZeroToAll</a:t>
            </a:r>
            <a:r>
              <a:rPr lang="en" sz="13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Slides: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8"/>
              </a:rPr>
              <a:t>http://bit.ly/PyTorchZeroAll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Videos: </a:t>
            </a:r>
            <a:r>
              <a:rPr lang="en" sz="1300" u="sng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  <a:hlinkClick r:id="rId9"/>
              </a:rPr>
              <a:t>http://bit.ly/PyTorchVideo</a:t>
            </a:r>
            <a:r>
              <a:rPr lang="en" sz="1300">
                <a:solidFill>
                  <a:srgbClr val="FFFF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300">
              <a:solidFill>
                <a:srgbClr val="FFFF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9" name="Google Shape;569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7900" y="2569"/>
            <a:ext cx="9144003" cy="5140931"/>
          </a:xfrm>
          <a:prstGeom prst="rect">
            <a:avLst/>
          </a:prstGeom>
          <a:noFill/>
          <a:ln>
            <a:noFill/>
          </a:ln>
        </p:spPr>
      </p:pic>
      <p:sp>
        <p:nvSpPr>
          <p:cNvPr id="570" name="Google Shape;570;p80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4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5" name="Google Shape;575;p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0266"/>
            <a:ext cx="9144000" cy="4928061"/>
          </a:xfrm>
          <a:prstGeom prst="rect">
            <a:avLst/>
          </a:prstGeom>
          <a:noFill/>
          <a:ln>
            <a:noFill/>
          </a:ln>
        </p:spPr>
      </p:pic>
      <p:sp>
        <p:nvSpPr>
          <p:cNvPr id="576" name="Google Shape;576;p81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800" y="304800"/>
            <a:ext cx="8677186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582" name="Google Shape;582;p82"/>
          <p:cNvSpPr txBox="1"/>
          <p:nvPr/>
        </p:nvSpPr>
        <p:spPr>
          <a:xfrm>
            <a:off x="-381000" y="-381000"/>
            <a:ext cx="3000000" cy="163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Many more experiments!</a:t>
            </a:r>
            <a:endParaRPr sz="3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7" name="Google Shape;587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50" y="31390"/>
            <a:ext cx="9143998" cy="5112111"/>
          </a:xfrm>
          <a:prstGeom prst="rect">
            <a:avLst/>
          </a:prstGeom>
          <a:noFill/>
          <a:ln>
            <a:noFill/>
          </a:ln>
        </p:spPr>
      </p:pic>
      <p:sp>
        <p:nvSpPr>
          <p:cNvPr id="588" name="Google Shape;588;p83"/>
          <p:cNvSpPr/>
          <p:nvPr/>
        </p:nvSpPr>
        <p:spPr>
          <a:xfrm>
            <a:off x="-1" y="5001900"/>
            <a:ext cx="57738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http://icml.cc/2016/tutorials/icml2016_tutorial_deep_residual_networks_kaiminghe.pdf</a:t>
            </a:r>
            <a:r>
              <a:rPr lang="en" sz="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3" name="Google Shape;593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8524" y="516575"/>
            <a:ext cx="3355474" cy="4568749"/>
          </a:xfrm>
          <a:prstGeom prst="rect">
            <a:avLst/>
          </a:prstGeom>
          <a:noFill/>
          <a:ln>
            <a:noFill/>
          </a:ln>
        </p:spPr>
      </p:pic>
      <p:sp>
        <p:nvSpPr>
          <p:cNvPr id="594" name="Google Shape;594;p84"/>
          <p:cNvSpPr txBox="1"/>
          <p:nvPr>
            <p:ph type="title"/>
          </p:nvPr>
        </p:nvSpPr>
        <p:spPr>
          <a:xfrm>
            <a:off x="466550" y="-8875"/>
            <a:ext cx="63486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Exercise 1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-</a:t>
            </a:r>
            <a:r>
              <a:rPr lang="en"/>
              <a:t>2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: Implement </a:t>
            </a:r>
            <a:r>
              <a:rPr lang="en"/>
              <a:t>ResNet</a:t>
            </a:r>
            <a:endParaRPr/>
          </a:p>
        </p:txBody>
      </p:sp>
      <p:sp>
        <p:nvSpPr>
          <p:cNvPr id="595" name="Google Shape;595;p84"/>
          <p:cNvSpPr txBox="1"/>
          <p:nvPr>
            <p:ph idx="1" type="body"/>
          </p:nvPr>
        </p:nvSpPr>
        <p:spPr>
          <a:xfrm>
            <a:off x="495450" y="1366475"/>
            <a:ext cx="6348600" cy="2772600"/>
          </a:xfrm>
          <a:prstGeom prst="rect">
            <a:avLst/>
          </a:prstGeom>
        </p:spPr>
        <p:txBody>
          <a:bodyPr anchorCtr="0" anchor="ctr" bIns="34275" lIns="34275" spcFirstLastPara="1" rIns="34275" wrap="square" tIns="34275">
            <a:noAutofit/>
          </a:bodyPr>
          <a:lstStyle/>
          <a:p>
            <a:pPr indent="-368300" lvl="0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/>
              <a:t>Try to implement from </a:t>
            </a:r>
            <a:r>
              <a:rPr lang="en"/>
              <a:t>scratch</a:t>
            </a:r>
            <a:r>
              <a:rPr lang="en"/>
              <a:t> </a:t>
            </a:r>
            <a:endParaRPr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/>
              <a:t>Deep Residual Learning for Image Recognition: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https://arxiv.org/abs/1512.03385</a:t>
            </a:r>
            <a:endParaRPr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/>
              <a:t> Identity Mappings in Deep Residual Networks: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https://arxiv.org/abs/1603.05027</a:t>
            </a:r>
            <a:r>
              <a:rPr lang="en"/>
              <a:t> </a:t>
            </a:r>
            <a:endParaRPr/>
          </a:p>
          <a:p>
            <a:pPr indent="-3683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Gill Sans"/>
              <a:buChar char="●"/>
            </a:pPr>
            <a:r>
              <a:rPr lang="en" sz="2200" u="sng">
                <a:solidFill>
                  <a:schemeClr val="hlink"/>
                </a:solidFill>
                <a:hlinkClick r:id="rId6"/>
              </a:rPr>
              <a:t>http://icml.cc/2016/tutorials/icml2016_tutorial_deep_residual_networks_kaiminghe.pdf</a:t>
            </a:r>
            <a:r>
              <a:rPr lang="en" sz="2200"/>
              <a:t>  </a:t>
            </a:r>
            <a:endParaRPr sz="22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85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Exercise 1</a:t>
            </a:r>
            <a:r>
              <a:rPr lang="en"/>
              <a:t>1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-</a:t>
            </a:r>
            <a:r>
              <a:rPr lang="en"/>
              <a:t>3</a:t>
            </a:r>
            <a:r>
              <a:rPr b="0" i="0" lang="en" sz="3400" u="none" cap="none" strike="noStrike">
                <a:solidFill>
                  <a:srgbClr val="000000"/>
                </a:solidFill>
                <a:latin typeface="Gill Sans"/>
                <a:ea typeface="Gill Sans"/>
                <a:cs typeface="Gill Sans"/>
                <a:sym typeface="Gill Sans"/>
              </a:rPr>
              <a:t>: Implement DenseNet</a:t>
            </a:r>
            <a:endParaRPr/>
          </a:p>
        </p:txBody>
      </p:sp>
      <p:sp>
        <p:nvSpPr>
          <p:cNvPr id="601" name="Google Shape;601;p85"/>
          <p:cNvSpPr txBox="1"/>
          <p:nvPr/>
        </p:nvSpPr>
        <p:spPr>
          <a:xfrm>
            <a:off x="6489206" y="4845077"/>
            <a:ext cx="2471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3"/>
              </a:rPr>
              <a:t>https://arxiv.org/abs/1608.06993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endParaRPr sz="500"/>
          </a:p>
        </p:txBody>
      </p:sp>
      <p:pic>
        <p:nvPicPr>
          <p:cNvPr descr="Image" id="602" name="Google Shape;602;p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9784" y="1721349"/>
            <a:ext cx="6884062" cy="27488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607" name="Google Shape;607;p8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343788" y="1188959"/>
            <a:ext cx="8334643" cy="395396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" id="608" name="Google Shape;608;p8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68415" y="82999"/>
            <a:ext cx="2804502" cy="1393851"/>
          </a:xfrm>
          <a:prstGeom prst="rect">
            <a:avLst/>
          </a:prstGeom>
          <a:noFill/>
          <a:ln>
            <a:noFill/>
          </a:ln>
        </p:spPr>
      </p:pic>
      <p:sp>
        <p:nvSpPr>
          <p:cNvPr id="609" name="Google Shape;609;p86"/>
          <p:cNvSpPr txBox="1"/>
          <p:nvPr/>
        </p:nvSpPr>
        <p:spPr>
          <a:xfrm>
            <a:off x="4521550" y="2022550"/>
            <a:ext cx="3679800" cy="109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E5E5E"/>
              </a:buClr>
              <a:buFont typeface="Helvetica Neue"/>
              <a:buNone/>
            </a:pP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Lecture </a:t>
            </a:r>
            <a:r>
              <a:rPr b="1" lang="en" sz="3400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12</a:t>
            </a:r>
            <a:r>
              <a:rPr b="1" i="0" lang="en" sz="3400" u="none" cap="none" strike="noStrike">
                <a:solidFill>
                  <a:srgbClr val="5E5E5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: RNN</a:t>
            </a:r>
            <a:endParaRPr sz="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4"/>
          <p:cNvSpPr txBox="1"/>
          <p:nvPr>
            <p:ph type="title"/>
          </p:nvPr>
        </p:nvSpPr>
        <p:spPr>
          <a:xfrm>
            <a:off x="431625" y="573732"/>
            <a:ext cx="8280900" cy="964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0100" lIns="20100" spcFirstLastPara="1" rIns="20100" wrap="square" tIns="201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Gill Sans"/>
              <a:buNone/>
            </a:pPr>
            <a:r>
              <a:rPr lang="en"/>
              <a:t>CNN</a:t>
            </a:r>
            <a:endParaRPr/>
          </a:p>
        </p:txBody>
      </p:sp>
      <p:pic>
        <p:nvPicPr>
          <p:cNvPr descr="Shape 969" id="256" name="Google Shape;256;p5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16789" y="1949575"/>
            <a:ext cx="7669042" cy="21222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61" name="Google Shape;261;p5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55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263" name="Google Shape;263;p55"/>
          <p:cNvSpPr/>
          <p:nvPr/>
        </p:nvSpPr>
        <p:spPr>
          <a:xfrm>
            <a:off x="4464175" y="194750"/>
            <a:ext cx="4190400" cy="804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68" name="Google Shape;268;p5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56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270" name="Google Shape;270;p56"/>
          <p:cNvSpPr/>
          <p:nvPr/>
        </p:nvSpPr>
        <p:spPr>
          <a:xfrm>
            <a:off x="4464175" y="194750"/>
            <a:ext cx="4190400" cy="804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" id="275" name="Google Shape;275;p5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8973312" cy="5122926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57"/>
          <p:cNvSpPr txBox="1"/>
          <p:nvPr/>
        </p:nvSpPr>
        <p:spPr>
          <a:xfrm>
            <a:off x="5250195" y="4845077"/>
            <a:ext cx="3749100" cy="234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6775" lIns="26775" spcFirstLastPara="1" rIns="26775" wrap="square" tIns="267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Helvetica Neue"/>
              <a:buNone/>
            </a:pPr>
            <a:r>
              <a:rPr b="1" i="0" lang="en" sz="1200" u="sng" cap="none" strike="noStrike">
                <a:solidFill>
                  <a:schemeClr val="hlink"/>
                </a:solidFill>
                <a:latin typeface="Helvetica Neue"/>
                <a:ea typeface="Helvetica Neue"/>
                <a:cs typeface="Helvetica Neue"/>
                <a:sym typeface="Helvetica Neue"/>
                <a:hlinkClick r:id="rId4"/>
              </a:rPr>
              <a:t>https://www.youtube.com/watch?v=VxhSouuSZDY</a:t>
            </a:r>
            <a:r>
              <a:rPr b="1" i="0" lang="en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500"/>
          </a:p>
        </p:txBody>
      </p:sp>
      <p:sp>
        <p:nvSpPr>
          <p:cNvPr id="277" name="Google Shape;277;p57"/>
          <p:cNvSpPr/>
          <p:nvPr/>
        </p:nvSpPr>
        <p:spPr>
          <a:xfrm>
            <a:off x="6152725" y="3544550"/>
            <a:ext cx="185400" cy="131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5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4" name="Google Shape;284;p58"/>
          <p:cNvSpPr txBox="1"/>
          <p:nvPr/>
        </p:nvSpPr>
        <p:spPr>
          <a:xfrm>
            <a:off x="5069900" y="4912800"/>
            <a:ext cx="4074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http://cs231n.stanford.edu/slides/2017/cs231n_2017_lecture5.pdf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5" name="Google Shape;285;p5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8500" y="1320869"/>
            <a:ext cx="6926978" cy="3339956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58"/>
          <p:cNvSpPr/>
          <p:nvPr/>
        </p:nvSpPr>
        <p:spPr>
          <a:xfrm>
            <a:off x="6251200" y="1474525"/>
            <a:ext cx="1706400" cy="3111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58"/>
          <p:cNvSpPr/>
          <p:nvPr/>
        </p:nvSpPr>
        <p:spPr>
          <a:xfrm>
            <a:off x="4152275" y="2578775"/>
            <a:ext cx="1359600" cy="301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8" name="Google Shape;288;p58"/>
          <p:cNvGrpSpPr/>
          <p:nvPr/>
        </p:nvGrpSpPr>
        <p:grpSpPr>
          <a:xfrm>
            <a:off x="6558800" y="1336651"/>
            <a:ext cx="1466850" cy="3423749"/>
            <a:chOff x="6482600" y="1336651"/>
            <a:chExt cx="1466850" cy="3423749"/>
          </a:xfrm>
        </p:grpSpPr>
        <p:pic>
          <p:nvPicPr>
            <p:cNvPr id="289" name="Google Shape;289;p58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6482600" y="1336651"/>
              <a:ext cx="1466850" cy="311189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90" name="Google Shape;290;p58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6613425" y="4459199"/>
              <a:ext cx="155451" cy="3012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0" i="0" lang="en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Why 1x1 convolution?</a:t>
            </a:r>
            <a:endParaRPr b="0" i="0" sz="33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59"/>
          <p:cNvSpPr txBox="1"/>
          <p:nvPr/>
        </p:nvSpPr>
        <p:spPr>
          <a:xfrm>
            <a:off x="5069900" y="4912800"/>
            <a:ext cx="40743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http://cs231n.stanford.edu/slides/2017/cs231n_2017_lecture5.pdf</a:t>
            </a: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8" name="Google Shape;298;p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8513" y="1320869"/>
            <a:ext cx="6926978" cy="3339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